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2" r:id="rId1"/>
  </p:sldMasterIdLst>
  <p:sldIdLst>
    <p:sldId id="257"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3D39EBB-2432-4464-81C4-D2AED0119995}">
          <p14:sldIdLst>
            <p14:sldId id="257"/>
            <p14:sldId id="259"/>
            <p14:sldId id="260"/>
            <p14:sldId id="261"/>
            <p14:sldId id="262"/>
            <p14:sldId id="263"/>
            <p14:sldId id="264"/>
            <p14:sldId id="265"/>
            <p14:sldId id="266"/>
            <p14:sldId id="267"/>
            <p14:sldId id="268"/>
            <p14:sldId id="269"/>
            <p14:sldId id="270"/>
            <p14:sldId id="271"/>
            <p14:sldId id="272"/>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3/20/2020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3/20/2020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3/20/2020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3/20/2020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3/20/2020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3/20/2020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3/20/2020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3/20/2020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3/20/2020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3/20/2020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3/20/2020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3/20/2020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dirty="0"/>
              <a:t>RESTAURANTS IN HONG KONG</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r>
              <a:rPr lang="en-US" dirty="0"/>
              <a:t>An analysis to </a:t>
            </a:r>
            <a:r>
              <a:rPr lang="en-US" dirty="0" err="1"/>
              <a:t>hong</a:t>
            </a:r>
            <a:r>
              <a:rPr lang="en-US" dirty="0"/>
              <a:t> </a:t>
            </a:r>
            <a:r>
              <a:rPr lang="en-US" dirty="0" err="1"/>
              <a:t>kong</a:t>
            </a:r>
            <a:r>
              <a:rPr lang="en-US" dirty="0"/>
              <a:t> restaurants</a:t>
            </a:r>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 close up of a logo&#10;&#10;Description automatically generated">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91C7C88-8211-4DFA-88DE-8D825320E585}"/>
              </a:ext>
            </a:extLst>
          </p:cNvPr>
          <p:cNvSpPr>
            <a:spLocks noGrp="1"/>
          </p:cNvSpPr>
          <p:nvPr>
            <p:ph type="title"/>
          </p:nvPr>
        </p:nvSpPr>
        <p:spPr>
          <a:xfrm>
            <a:off x="767857" y="933450"/>
            <a:ext cx="3031852" cy="1722419"/>
          </a:xfrm>
        </p:spPr>
        <p:txBody>
          <a:bodyPr/>
          <a:lstStyle/>
          <a:p>
            <a:r>
              <a:rPr lang="en-US" dirty="0"/>
              <a:t>Maps</a:t>
            </a:r>
          </a:p>
        </p:txBody>
      </p:sp>
      <p:pic>
        <p:nvPicPr>
          <p:cNvPr id="5" name="Content Placeholder 4">
            <a:extLst>
              <a:ext uri="{FF2B5EF4-FFF2-40B4-BE49-F238E27FC236}">
                <a16:creationId xmlns:a16="http://schemas.microsoft.com/office/drawing/2014/main" id="{AA12106C-6202-4EF5-A569-9EF75EB80B93}"/>
              </a:ext>
            </a:extLst>
          </p:cNvPr>
          <p:cNvPicPr>
            <a:picLocks noGrp="1"/>
          </p:cNvPicPr>
          <p:nvPr>
            <p:ph idx="1"/>
          </p:nvPr>
        </p:nvPicPr>
        <p:blipFill>
          <a:blip r:embed="rId2"/>
          <a:stretch>
            <a:fillRect/>
          </a:stretch>
        </p:blipFill>
        <p:spPr>
          <a:xfrm>
            <a:off x="4900613" y="1506313"/>
            <a:ext cx="6651625" cy="4005711"/>
          </a:xfrm>
          <a:prstGeom prst="rect">
            <a:avLst/>
          </a:prstGeom>
          <a:noFill/>
        </p:spPr>
      </p:pic>
      <p:sp>
        <p:nvSpPr>
          <p:cNvPr id="12" name="Text Placeholder 3">
            <a:extLst>
              <a:ext uri="{FF2B5EF4-FFF2-40B4-BE49-F238E27FC236}">
                <a16:creationId xmlns:a16="http://schemas.microsoft.com/office/drawing/2014/main" id="{A4662056-1230-454E-81E6-4DD8E3668940}"/>
              </a:ext>
            </a:extLst>
          </p:cNvPr>
          <p:cNvSpPr>
            <a:spLocks noGrp="1"/>
          </p:cNvSpPr>
          <p:nvPr>
            <p:ph type="body" sz="half" idx="2"/>
          </p:nvPr>
        </p:nvSpPr>
        <p:spPr>
          <a:xfrm>
            <a:off x="767857" y="2836654"/>
            <a:ext cx="3031852" cy="3001392"/>
          </a:xfrm>
        </p:spPr>
        <p:txBody>
          <a:bodyPr/>
          <a:lstStyle/>
          <a:p>
            <a:endParaRPr lang="en-US"/>
          </a:p>
        </p:txBody>
      </p:sp>
    </p:spTree>
    <p:extLst>
      <p:ext uri="{BB962C8B-B14F-4D97-AF65-F5344CB8AC3E}">
        <p14:creationId xmlns:p14="http://schemas.microsoft.com/office/powerpoint/2010/main" val="3699509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map&#10;&#10;Description automatically generated">
            <a:extLst>
              <a:ext uri="{FF2B5EF4-FFF2-40B4-BE49-F238E27FC236}">
                <a16:creationId xmlns:a16="http://schemas.microsoft.com/office/drawing/2014/main" id="{B86B4863-3122-499F-894B-EE4F60EB0E4C}"/>
              </a:ext>
            </a:extLst>
          </p:cNvPr>
          <p:cNvPicPr>
            <a:picLocks noGrp="1"/>
          </p:cNvPicPr>
          <p:nvPr>
            <p:ph idx="1"/>
          </p:nvPr>
        </p:nvPicPr>
        <p:blipFill rotWithShape="1">
          <a:blip r:embed="rId2"/>
          <a:srcRect t="475" b="18880"/>
          <a:stretch/>
        </p:blipFill>
        <p:spPr>
          <a:xfrm>
            <a:off x="20" y="10"/>
            <a:ext cx="12191980" cy="6857990"/>
          </a:xfrm>
          <a:prstGeom prst="rect">
            <a:avLst/>
          </a:prstGeom>
          <a:noFill/>
        </p:spPr>
      </p:pic>
    </p:spTree>
    <p:extLst>
      <p:ext uri="{BB962C8B-B14F-4D97-AF65-F5344CB8AC3E}">
        <p14:creationId xmlns:p14="http://schemas.microsoft.com/office/powerpoint/2010/main" val="23019386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66C1D-4CA2-4A0C-A45C-9644F0E60C73}"/>
              </a:ext>
            </a:extLst>
          </p:cNvPr>
          <p:cNvSpPr>
            <a:spLocks noGrp="1"/>
          </p:cNvSpPr>
          <p:nvPr>
            <p:ph type="title"/>
          </p:nvPr>
        </p:nvSpPr>
        <p:spPr/>
        <p:txBody>
          <a:bodyPr/>
          <a:lstStyle/>
          <a:p>
            <a:r>
              <a:rPr lang="en-US" dirty="0"/>
              <a:t>EXPLORE NEIGHBORHOOD</a:t>
            </a:r>
          </a:p>
        </p:txBody>
      </p:sp>
      <p:sp>
        <p:nvSpPr>
          <p:cNvPr id="3" name="Content Placeholder 2">
            <a:extLst>
              <a:ext uri="{FF2B5EF4-FFF2-40B4-BE49-F238E27FC236}">
                <a16:creationId xmlns:a16="http://schemas.microsoft.com/office/drawing/2014/main" id="{2824858A-7D98-4631-BD4F-051074124C6E}"/>
              </a:ext>
            </a:extLst>
          </p:cNvPr>
          <p:cNvSpPr>
            <a:spLocks noGrp="1"/>
          </p:cNvSpPr>
          <p:nvPr>
            <p:ph idx="1"/>
          </p:nvPr>
        </p:nvSpPr>
        <p:spPr/>
        <p:txBody>
          <a:bodyPr>
            <a:normAutofit/>
          </a:bodyPr>
          <a:lstStyle/>
          <a:p>
            <a:r>
              <a:rPr lang="en-US" sz="2000" dirty="0"/>
              <a:t>I added the suffix after each station name to ensure the result returned are the station. For example, there is a station named exactly same as Hong Kong, if I don’t add Hong Kong Station, the results will return all the restaurants thus giving an inaccurate result.</a:t>
            </a:r>
          </a:p>
        </p:txBody>
      </p:sp>
    </p:spTree>
    <p:extLst>
      <p:ext uri="{BB962C8B-B14F-4D97-AF65-F5344CB8AC3E}">
        <p14:creationId xmlns:p14="http://schemas.microsoft.com/office/powerpoint/2010/main" val="3646680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C5DA4F2E-5564-4D1C-BE0A-FEFCEF13753F}"/>
              </a:ext>
            </a:extLst>
          </p:cNvPr>
          <p:cNvSpPr>
            <a:spLocks noGrp="1"/>
          </p:cNvSpPr>
          <p:nvPr>
            <p:ph type="title"/>
          </p:nvPr>
        </p:nvSpPr>
        <p:spPr>
          <a:xfrm>
            <a:off x="581193" y="4693389"/>
            <a:ext cx="11029616" cy="566738"/>
          </a:xfrm>
        </p:spPr>
        <p:txBody>
          <a:bodyPr/>
          <a:lstStyle/>
          <a:p>
            <a:r>
              <a:rPr lang="en-US" dirty="0"/>
              <a:t>MOST POPULAR TYPE OF RESTAURANTS</a:t>
            </a:r>
          </a:p>
        </p:txBody>
      </p:sp>
      <p:pic>
        <p:nvPicPr>
          <p:cNvPr id="4" name="Picture 3" descr="C:\Users\King\AppData\Local\Microsoft\Windows\INetCache\Content.MSO\50F4D3DD.tmp">
            <a:extLst>
              <a:ext uri="{FF2B5EF4-FFF2-40B4-BE49-F238E27FC236}">
                <a16:creationId xmlns:a16="http://schemas.microsoft.com/office/drawing/2014/main" id="{E05AB584-229B-4F9C-B01B-B2EAABA97340}"/>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3160517" y="641350"/>
            <a:ext cx="5865459" cy="3651249"/>
          </a:xfrm>
          <a:prstGeom prst="rect">
            <a:avLst/>
          </a:prstGeom>
          <a:noFill/>
          <a:ln>
            <a:noFill/>
          </a:ln>
        </p:spPr>
      </p:pic>
      <p:sp>
        <p:nvSpPr>
          <p:cNvPr id="14" name="Text Placeholder 3">
            <a:extLst>
              <a:ext uri="{FF2B5EF4-FFF2-40B4-BE49-F238E27FC236}">
                <a16:creationId xmlns:a16="http://schemas.microsoft.com/office/drawing/2014/main" id="{C979C989-BA25-4C0F-AEAF-CBC9974E514E}"/>
              </a:ext>
            </a:extLst>
          </p:cNvPr>
          <p:cNvSpPr>
            <a:spLocks noGrp="1"/>
          </p:cNvSpPr>
          <p:nvPr>
            <p:ph type="body" sz="half" idx="2"/>
          </p:nvPr>
        </p:nvSpPr>
        <p:spPr>
          <a:xfrm>
            <a:off x="581192" y="5260127"/>
            <a:ext cx="11029617" cy="998148"/>
          </a:xfrm>
        </p:spPr>
        <p:txBody>
          <a:bodyPr/>
          <a:lstStyle/>
          <a:p>
            <a:r>
              <a:rPr lang="en-US" dirty="0"/>
              <a:t>Traditional Chinese restaurants outnumber others by a significant portion, some of those type care repeated.</a:t>
            </a:r>
          </a:p>
        </p:txBody>
      </p:sp>
    </p:spTree>
    <p:extLst>
      <p:ext uri="{BB962C8B-B14F-4D97-AF65-F5344CB8AC3E}">
        <p14:creationId xmlns:p14="http://schemas.microsoft.com/office/powerpoint/2010/main" val="192462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A8A1001-CE6C-4BFF-8FC3-8FA20AAC0ABC}"/>
              </a:ext>
            </a:extLst>
          </p:cNvPr>
          <p:cNvSpPr>
            <a:spLocks noGrp="1"/>
          </p:cNvSpPr>
          <p:nvPr>
            <p:ph type="title"/>
          </p:nvPr>
        </p:nvSpPr>
        <p:spPr>
          <a:xfrm>
            <a:off x="767857" y="933450"/>
            <a:ext cx="3031852" cy="1722419"/>
          </a:xfrm>
        </p:spPr>
        <p:txBody>
          <a:bodyPr/>
          <a:lstStyle/>
          <a:p>
            <a:r>
              <a:rPr lang="en-US" dirty="0"/>
              <a:t>TOTAL RESTAURANTS IN DISTRICTS</a:t>
            </a:r>
          </a:p>
        </p:txBody>
      </p:sp>
      <p:pic>
        <p:nvPicPr>
          <p:cNvPr id="8" name="Picture 7">
            <a:extLst>
              <a:ext uri="{FF2B5EF4-FFF2-40B4-BE49-F238E27FC236}">
                <a16:creationId xmlns:a16="http://schemas.microsoft.com/office/drawing/2014/main" id="{9F1970B3-7CB6-40E7-A70D-3D80F6196FBA}"/>
              </a:ext>
            </a:extLst>
          </p:cNvPr>
          <p:cNvPicPr/>
          <p:nvPr/>
        </p:nvPicPr>
        <p:blipFill>
          <a:blip r:embed="rId2"/>
          <a:stretch>
            <a:fillRect/>
          </a:stretch>
        </p:blipFill>
        <p:spPr>
          <a:xfrm>
            <a:off x="7027493" y="687923"/>
            <a:ext cx="2397862" cy="5642028"/>
          </a:xfrm>
          <a:prstGeom prst="rect">
            <a:avLst/>
          </a:prstGeom>
          <a:noFill/>
        </p:spPr>
      </p:pic>
      <p:sp>
        <p:nvSpPr>
          <p:cNvPr id="15" name="Text Placeholder 3">
            <a:extLst>
              <a:ext uri="{FF2B5EF4-FFF2-40B4-BE49-F238E27FC236}">
                <a16:creationId xmlns:a16="http://schemas.microsoft.com/office/drawing/2014/main" id="{45A87DE4-908E-419E-8025-6775F7AD5BA0}"/>
              </a:ext>
            </a:extLst>
          </p:cNvPr>
          <p:cNvSpPr>
            <a:spLocks noGrp="1"/>
          </p:cNvSpPr>
          <p:nvPr>
            <p:ph type="body" sz="half" idx="2"/>
          </p:nvPr>
        </p:nvSpPr>
        <p:spPr>
          <a:xfrm>
            <a:off x="767857" y="2836654"/>
            <a:ext cx="3031852" cy="3001392"/>
          </a:xfrm>
        </p:spPr>
        <p:txBody>
          <a:bodyPr/>
          <a:lstStyle/>
          <a:p>
            <a:r>
              <a:rPr lang="en-US" dirty="0"/>
              <a:t>Eastern district seems to have the most restaurants results. Let’s further analyze the eastern district.</a:t>
            </a:r>
          </a:p>
        </p:txBody>
      </p:sp>
    </p:spTree>
    <p:extLst>
      <p:ext uri="{BB962C8B-B14F-4D97-AF65-F5344CB8AC3E}">
        <p14:creationId xmlns:p14="http://schemas.microsoft.com/office/powerpoint/2010/main" val="2439260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Users\King\AppData\Local\Microsoft\Windows\INetCache\Content.MSO\A134AEF3.tmp">
            <a:extLst>
              <a:ext uri="{FF2B5EF4-FFF2-40B4-BE49-F238E27FC236}">
                <a16:creationId xmlns:a16="http://schemas.microsoft.com/office/drawing/2014/main" id="{32CEBF34-B5E7-4BF7-85FA-D0D8B10FB686}"/>
              </a:ext>
            </a:extLst>
          </p:cNvPr>
          <p:cNvPicPr/>
          <p:nvPr/>
        </p:nvPicPr>
        <p:blipFill rotWithShape="1">
          <a:blip r:embed="rId2">
            <a:extLst>
              <a:ext uri="{28A0092B-C50C-407E-A947-70E740481C1C}">
                <a14:useLocalDpi xmlns:a14="http://schemas.microsoft.com/office/drawing/2010/main" val="0"/>
              </a:ext>
            </a:extLst>
          </a:blip>
          <a:srcRect t="17787" r="1" b="3703"/>
          <a:stretch/>
        </p:blipFill>
        <p:spPr bwMode="auto">
          <a:xfrm>
            <a:off x="120650" y="620713"/>
            <a:ext cx="11950700" cy="6169025"/>
          </a:xfrm>
          <a:prstGeom prst="rect">
            <a:avLst/>
          </a:prstGeom>
          <a:noFill/>
          <a:ln>
            <a:noFill/>
          </a:ln>
        </p:spPr>
      </p:pic>
    </p:spTree>
    <p:extLst>
      <p:ext uri="{BB962C8B-B14F-4D97-AF65-F5344CB8AC3E}">
        <p14:creationId xmlns:p14="http://schemas.microsoft.com/office/powerpoint/2010/main" val="4212006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4827483-1A67-4572-815B-5C94C59EF6E0}"/>
              </a:ext>
            </a:extLst>
          </p:cNvPr>
          <p:cNvSpPr>
            <a:spLocks noGrp="1"/>
          </p:cNvSpPr>
          <p:nvPr>
            <p:ph type="title"/>
          </p:nvPr>
        </p:nvSpPr>
        <p:spPr>
          <a:xfrm>
            <a:off x="767857" y="933450"/>
            <a:ext cx="3031852" cy="1722419"/>
          </a:xfrm>
        </p:spPr>
        <p:txBody>
          <a:bodyPr/>
          <a:lstStyle/>
          <a:p>
            <a:r>
              <a:rPr lang="en-US" dirty="0"/>
              <a:t>CLUSTERING</a:t>
            </a:r>
          </a:p>
        </p:txBody>
      </p:sp>
      <p:pic>
        <p:nvPicPr>
          <p:cNvPr id="4" name="Picture 3" descr="C:\Users\King\AppData\Local\Microsoft\Windows\INetCache\Content.MSO\DB2A29EF.tmp">
            <a:extLst>
              <a:ext uri="{FF2B5EF4-FFF2-40B4-BE49-F238E27FC236}">
                <a16:creationId xmlns:a16="http://schemas.microsoft.com/office/drawing/2014/main" id="{8CE47B0D-D95E-4542-816B-5DEC960DD5D4}"/>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4900928" y="1217274"/>
            <a:ext cx="6650991" cy="4583325"/>
          </a:xfrm>
          <a:prstGeom prst="rect">
            <a:avLst/>
          </a:prstGeom>
          <a:noFill/>
          <a:ln>
            <a:noFill/>
          </a:ln>
        </p:spPr>
      </p:pic>
      <p:sp>
        <p:nvSpPr>
          <p:cNvPr id="11" name="Text Placeholder 3">
            <a:extLst>
              <a:ext uri="{FF2B5EF4-FFF2-40B4-BE49-F238E27FC236}">
                <a16:creationId xmlns:a16="http://schemas.microsoft.com/office/drawing/2014/main" id="{8DA8DB56-2E2D-414D-9A6B-257ACAD39EA2}"/>
              </a:ext>
            </a:extLst>
          </p:cNvPr>
          <p:cNvSpPr>
            <a:spLocks noGrp="1"/>
          </p:cNvSpPr>
          <p:nvPr>
            <p:ph type="body" sz="half" idx="2"/>
          </p:nvPr>
        </p:nvSpPr>
        <p:spPr>
          <a:xfrm>
            <a:off x="767857" y="2836654"/>
            <a:ext cx="3031852" cy="3001392"/>
          </a:xfrm>
        </p:spPr>
        <p:txBody>
          <a:bodyPr/>
          <a:lstStyle/>
          <a:p>
            <a:r>
              <a:rPr lang="en-US" dirty="0"/>
              <a:t>First, we need to find out the best k number to do the k-means clustering. An iterative test for inertia of the number of clusters is plotted.</a:t>
            </a:r>
          </a:p>
        </p:txBody>
      </p:sp>
    </p:spTree>
    <p:extLst>
      <p:ext uri="{BB962C8B-B14F-4D97-AF65-F5344CB8AC3E}">
        <p14:creationId xmlns:p14="http://schemas.microsoft.com/office/powerpoint/2010/main" val="1200439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A8B9631-650F-42B5-9BC0-C71FA00A1A16}"/>
              </a:ext>
            </a:extLst>
          </p:cNvPr>
          <p:cNvSpPr>
            <a:spLocks noGrp="1"/>
          </p:cNvSpPr>
          <p:nvPr>
            <p:ph type="title"/>
          </p:nvPr>
        </p:nvSpPr>
        <p:spPr>
          <a:xfrm>
            <a:off x="581193" y="729658"/>
            <a:ext cx="11029616" cy="988332"/>
          </a:xfrm>
        </p:spPr>
        <p:txBody>
          <a:bodyPr/>
          <a:lstStyle/>
          <a:p>
            <a:r>
              <a:rPr lang="en-US" dirty="0"/>
              <a:t>CONCLUSION</a:t>
            </a:r>
          </a:p>
        </p:txBody>
      </p:sp>
      <p:sp>
        <p:nvSpPr>
          <p:cNvPr id="12" name="Content Placeholder 2">
            <a:extLst>
              <a:ext uri="{FF2B5EF4-FFF2-40B4-BE49-F238E27FC236}">
                <a16:creationId xmlns:a16="http://schemas.microsoft.com/office/drawing/2014/main" id="{17772569-92F3-4813-B450-B39917FA9B55}"/>
              </a:ext>
            </a:extLst>
          </p:cNvPr>
          <p:cNvSpPr>
            <a:spLocks noGrp="1"/>
          </p:cNvSpPr>
          <p:nvPr>
            <p:ph sz="half" idx="1"/>
          </p:nvPr>
        </p:nvSpPr>
        <p:spPr>
          <a:xfrm>
            <a:off x="581193" y="2228003"/>
            <a:ext cx="5194767" cy="3633047"/>
          </a:xfrm>
        </p:spPr>
        <p:txBody>
          <a:bodyPr>
            <a:normAutofit fontScale="92500" lnSpcReduction="10000"/>
          </a:bodyPr>
          <a:lstStyle/>
          <a:p>
            <a:endParaRPr lang="en-US" sz="2000" dirty="0"/>
          </a:p>
          <a:p>
            <a:r>
              <a:rPr lang="en-US" sz="2000" dirty="0"/>
              <a:t>After clustering, the restaurants can be seen as the above clusters. The cluster containing the least number is actually the richest neighborhood, maybe that concludes their different restaurant preference.</a:t>
            </a:r>
          </a:p>
          <a:p>
            <a:r>
              <a:rPr lang="en-US" sz="2000" dirty="0"/>
              <a:t>It seems that nearby neighborhoods have similar eating preference, and somehow a small cluster is found because of their unique preference. Well, the rich people in Hong Kong can keep their eating habits.</a:t>
            </a:r>
          </a:p>
          <a:p>
            <a:endParaRPr lang="en-US" sz="2000" dirty="0"/>
          </a:p>
        </p:txBody>
      </p:sp>
      <p:pic>
        <p:nvPicPr>
          <p:cNvPr id="5" name="Picture 4">
            <a:extLst>
              <a:ext uri="{FF2B5EF4-FFF2-40B4-BE49-F238E27FC236}">
                <a16:creationId xmlns:a16="http://schemas.microsoft.com/office/drawing/2014/main" id="{AFE204ED-265F-452C-AC6E-FA633B7F0EEE}"/>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6416039" y="2440642"/>
            <a:ext cx="5194769" cy="3207769"/>
          </a:xfrm>
          <a:prstGeom prst="rect">
            <a:avLst/>
          </a:prstGeom>
          <a:noFill/>
        </p:spPr>
      </p:pic>
    </p:spTree>
    <p:extLst>
      <p:ext uri="{BB962C8B-B14F-4D97-AF65-F5344CB8AC3E}">
        <p14:creationId xmlns:p14="http://schemas.microsoft.com/office/powerpoint/2010/main" val="612354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E1556-221E-4C6E-BE91-D7B13A556A41}"/>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6D669501-9F60-43E1-8CA3-C6B9DE5D5EE2}"/>
              </a:ext>
            </a:extLst>
          </p:cNvPr>
          <p:cNvSpPr>
            <a:spLocks noGrp="1"/>
          </p:cNvSpPr>
          <p:nvPr>
            <p:ph idx="1"/>
          </p:nvPr>
        </p:nvSpPr>
        <p:spPr/>
        <p:txBody>
          <a:bodyPr>
            <a:normAutofit/>
          </a:bodyPr>
          <a:lstStyle/>
          <a:p>
            <a:r>
              <a:rPr lang="en-US" sz="2000" dirty="0"/>
              <a:t>Hong Kong is a financial center, a special administrative region and with a population of over 8 million people. It is a crowded city and congested. And undoubtedly there are many choices for accommodation. However, a majority of land in Hong Kong are nature, only less than 10% is residential or so-called city area. Perhaps you've never seen so many mountains in your life and you decided to reserve some time for mountains. There are three main region, HK island, New Territories and Kowloon.</a:t>
            </a:r>
          </a:p>
          <a:p>
            <a:r>
              <a:rPr lang="en-US" sz="2000" dirty="0"/>
              <a:t>Hong Kong is a food paradise due to its multicultural characteristics. Hong Kong is already really crowded, that means there are restaurants everywhere, perhaps too much and too confusing. Yet you want to let the statistics decide for you.</a:t>
            </a:r>
          </a:p>
          <a:p>
            <a:endParaRPr lang="en-US" sz="2000" dirty="0"/>
          </a:p>
        </p:txBody>
      </p:sp>
    </p:spTree>
    <p:extLst>
      <p:ext uri="{BB962C8B-B14F-4D97-AF65-F5344CB8AC3E}">
        <p14:creationId xmlns:p14="http://schemas.microsoft.com/office/powerpoint/2010/main" val="4189031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F2564-036F-4750-9009-566A51505582}"/>
              </a:ext>
            </a:extLst>
          </p:cNvPr>
          <p:cNvSpPr>
            <a:spLocks noGrp="1"/>
          </p:cNvSpPr>
          <p:nvPr>
            <p:ph type="title"/>
          </p:nvPr>
        </p:nvSpPr>
        <p:spPr/>
        <p:txBody>
          <a:bodyPr/>
          <a:lstStyle/>
          <a:p>
            <a:r>
              <a:rPr lang="en-US" dirty="0"/>
              <a:t>PROBLEM BACKGROUND</a:t>
            </a:r>
          </a:p>
        </p:txBody>
      </p:sp>
      <p:sp>
        <p:nvSpPr>
          <p:cNvPr id="3" name="Content Placeholder 2">
            <a:extLst>
              <a:ext uri="{FF2B5EF4-FFF2-40B4-BE49-F238E27FC236}">
                <a16:creationId xmlns:a16="http://schemas.microsoft.com/office/drawing/2014/main" id="{390BDB9F-A835-40B7-ACED-10F8067C394A}"/>
              </a:ext>
            </a:extLst>
          </p:cNvPr>
          <p:cNvSpPr>
            <a:spLocks noGrp="1"/>
          </p:cNvSpPr>
          <p:nvPr>
            <p:ph idx="1"/>
          </p:nvPr>
        </p:nvSpPr>
        <p:spPr/>
        <p:txBody>
          <a:bodyPr>
            <a:normAutofit/>
          </a:bodyPr>
          <a:lstStyle/>
          <a:p>
            <a:r>
              <a:rPr lang="en-US" sz="2000" dirty="0"/>
              <a:t>Hong Kong is a financial center, a special administrative region and with a population of over 8 million people. It is a crowded city and congested. And undoubtedly there are many choices for accommodation. However, most of the land in Hong Kong are nature, only less than 10% is residential or so-called city area. Perhaps you've never seen so many mountains in your life and you decided to reserve some time for mountains. There are three main region, HK island, New Territories and Kowloon.</a:t>
            </a:r>
          </a:p>
          <a:p>
            <a:r>
              <a:rPr lang="en-US" sz="2000" dirty="0"/>
              <a:t>Hong Kong is a food paradise due to its multicultural characteristics. Hong Kong is already really crowded, that means there are restaurants everywhere, perhaps too much and too confusing. Yet you want to let the statistics decide for you.</a:t>
            </a:r>
          </a:p>
        </p:txBody>
      </p:sp>
    </p:spTree>
    <p:extLst>
      <p:ext uri="{BB962C8B-B14F-4D97-AF65-F5344CB8AC3E}">
        <p14:creationId xmlns:p14="http://schemas.microsoft.com/office/powerpoint/2010/main" val="12474572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84AF7-DDE8-43FB-88B2-D19A0339D4CA}"/>
              </a:ext>
            </a:extLst>
          </p:cNvPr>
          <p:cNvSpPr>
            <a:spLocks noGrp="1"/>
          </p:cNvSpPr>
          <p:nvPr>
            <p:ph type="title"/>
          </p:nvPr>
        </p:nvSpPr>
        <p:spPr/>
        <p:txBody>
          <a:bodyPr/>
          <a:lstStyle/>
          <a:p>
            <a:r>
              <a:rPr lang="en-US" dirty="0"/>
              <a:t>PROBLEM DESCRIPTION</a:t>
            </a:r>
          </a:p>
        </p:txBody>
      </p:sp>
      <p:sp>
        <p:nvSpPr>
          <p:cNvPr id="3" name="Content Placeholder 2">
            <a:extLst>
              <a:ext uri="{FF2B5EF4-FFF2-40B4-BE49-F238E27FC236}">
                <a16:creationId xmlns:a16="http://schemas.microsoft.com/office/drawing/2014/main" id="{89CF0278-45AA-43E9-910A-E970642F5A98}"/>
              </a:ext>
            </a:extLst>
          </p:cNvPr>
          <p:cNvSpPr>
            <a:spLocks noGrp="1"/>
          </p:cNvSpPr>
          <p:nvPr>
            <p:ph idx="1"/>
          </p:nvPr>
        </p:nvSpPr>
        <p:spPr/>
        <p:txBody>
          <a:bodyPr>
            <a:normAutofit/>
          </a:bodyPr>
          <a:lstStyle/>
          <a:p>
            <a:r>
              <a:rPr lang="en-US" sz="2000" dirty="0"/>
              <a:t>Suppose I travel and keep changing places very frequently. This is very hectic and plus I get to experience very different types of environment, of which I do not have much knowledge about. In such situation, food can be an important factor for decided how you rate your trips and plus also recommending it to the people. Food can also attract people around to world to try it out if it were to be the best. In such scenarios, we need to find the right place, at reasonable cost, to serve us the best possible way. So, there are few questions that must be addressed, such as</a:t>
            </a:r>
          </a:p>
          <a:p>
            <a:r>
              <a:rPr lang="en-US" sz="2000" dirty="0"/>
              <a:t>How many types of foods are available in the restaurant? which is the nearest to me with good rating? How many "similar" restaurants are available nearby? Do the "similar" restaurants cost more? if so, what specialty do that have?</a:t>
            </a:r>
          </a:p>
          <a:p>
            <a:endParaRPr lang="en-US" sz="2000" dirty="0"/>
          </a:p>
        </p:txBody>
      </p:sp>
    </p:spTree>
    <p:extLst>
      <p:ext uri="{BB962C8B-B14F-4D97-AF65-F5344CB8AC3E}">
        <p14:creationId xmlns:p14="http://schemas.microsoft.com/office/powerpoint/2010/main" val="3494571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2B2C3-A11F-443F-8A0A-8ABB1B026A84}"/>
              </a:ext>
            </a:extLst>
          </p:cNvPr>
          <p:cNvSpPr>
            <a:spLocks noGrp="1"/>
          </p:cNvSpPr>
          <p:nvPr>
            <p:ph type="title"/>
          </p:nvPr>
        </p:nvSpPr>
        <p:spPr/>
        <p:txBody>
          <a:bodyPr/>
          <a:lstStyle/>
          <a:p>
            <a:r>
              <a:rPr lang="en-US" dirty="0"/>
              <a:t>TARGET AUDIENCE</a:t>
            </a:r>
          </a:p>
        </p:txBody>
      </p:sp>
      <p:sp>
        <p:nvSpPr>
          <p:cNvPr id="3" name="Content Placeholder 2">
            <a:extLst>
              <a:ext uri="{FF2B5EF4-FFF2-40B4-BE49-F238E27FC236}">
                <a16:creationId xmlns:a16="http://schemas.microsoft.com/office/drawing/2014/main" id="{2485F0BE-24CE-4340-830C-7BF762592345}"/>
              </a:ext>
            </a:extLst>
          </p:cNvPr>
          <p:cNvSpPr>
            <a:spLocks noGrp="1"/>
          </p:cNvSpPr>
          <p:nvPr>
            <p:ph idx="1"/>
          </p:nvPr>
        </p:nvSpPr>
        <p:spPr/>
        <p:txBody>
          <a:bodyPr>
            <a:normAutofit/>
          </a:bodyPr>
          <a:lstStyle/>
          <a:p>
            <a:r>
              <a:rPr lang="en-US" sz="2000" dirty="0"/>
              <a:t>Target audiences for this project does not limit to a person who keeps travelling but everyone. People could simply decide to look for a similar restaurant all the time because they are addicted to a specific category of food. People who rarely use restaurants would prefer the most rated restaurants nearby them and all this could be easily handled by our recommender system. So, target for this project is basically everyone who is exploring different places or similar places.</a:t>
            </a:r>
          </a:p>
        </p:txBody>
      </p:sp>
    </p:spTree>
    <p:extLst>
      <p:ext uri="{BB962C8B-B14F-4D97-AF65-F5344CB8AC3E}">
        <p14:creationId xmlns:p14="http://schemas.microsoft.com/office/powerpoint/2010/main" val="1517446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890DA-F85D-4629-9F64-C1BD7D857109}"/>
              </a:ext>
            </a:extLst>
          </p:cNvPr>
          <p:cNvSpPr>
            <a:spLocks noGrp="1"/>
          </p:cNvSpPr>
          <p:nvPr>
            <p:ph type="title"/>
          </p:nvPr>
        </p:nvSpPr>
        <p:spPr/>
        <p:txBody>
          <a:bodyPr/>
          <a:lstStyle/>
          <a:p>
            <a:r>
              <a:rPr lang="en-US" dirty="0"/>
              <a:t>SUCCESS RATE</a:t>
            </a:r>
          </a:p>
        </p:txBody>
      </p:sp>
      <p:sp>
        <p:nvSpPr>
          <p:cNvPr id="3" name="Content Placeholder 2">
            <a:extLst>
              <a:ext uri="{FF2B5EF4-FFF2-40B4-BE49-F238E27FC236}">
                <a16:creationId xmlns:a16="http://schemas.microsoft.com/office/drawing/2014/main" id="{C3E099FF-B9B8-417E-956E-491184C08521}"/>
              </a:ext>
            </a:extLst>
          </p:cNvPr>
          <p:cNvSpPr>
            <a:spLocks noGrp="1"/>
          </p:cNvSpPr>
          <p:nvPr>
            <p:ph idx="1"/>
          </p:nvPr>
        </p:nvSpPr>
        <p:spPr/>
        <p:txBody>
          <a:bodyPr>
            <a:normAutofit/>
          </a:bodyPr>
          <a:lstStyle/>
          <a:p>
            <a:r>
              <a:rPr lang="en-US" sz="2000" dirty="0"/>
              <a:t>With restaurants evolving, new food categories emerge, hybrid food starts to be more popular, we need a system that could help us access vast number of food varieties. It is impossible for a person to ask each one about their visit to a place and not everyone remembers everything. On the other hand, Computers are good at remembering things, and with Machine learning to its peak, it high time technology will by our personal guidance and help us personally based on our likes and dislikes. So, people would care about this project as their personal assistance and success rate could certainly increase with time.</a:t>
            </a:r>
          </a:p>
        </p:txBody>
      </p:sp>
    </p:spTree>
    <p:extLst>
      <p:ext uri="{BB962C8B-B14F-4D97-AF65-F5344CB8AC3E}">
        <p14:creationId xmlns:p14="http://schemas.microsoft.com/office/powerpoint/2010/main" val="3924642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405E3-4C6E-4B03-B442-B9E0129F8BDD}"/>
              </a:ext>
            </a:extLst>
          </p:cNvPr>
          <p:cNvSpPr>
            <a:spLocks noGrp="1"/>
          </p:cNvSpPr>
          <p:nvPr>
            <p:ph type="title"/>
          </p:nvPr>
        </p:nvSpPr>
        <p:spPr/>
        <p:txBody>
          <a:bodyPr/>
          <a:lstStyle/>
          <a:p>
            <a:r>
              <a:rPr lang="en-US" dirty="0"/>
              <a:t>DATA REQUIREMENTS</a:t>
            </a:r>
          </a:p>
        </p:txBody>
      </p:sp>
      <p:sp>
        <p:nvSpPr>
          <p:cNvPr id="3" name="Content Placeholder 2">
            <a:extLst>
              <a:ext uri="{FF2B5EF4-FFF2-40B4-BE49-F238E27FC236}">
                <a16:creationId xmlns:a16="http://schemas.microsoft.com/office/drawing/2014/main" id="{244E3BE4-4A28-47D2-AD92-DBCA43E7F8B2}"/>
              </a:ext>
            </a:extLst>
          </p:cNvPr>
          <p:cNvSpPr>
            <a:spLocks noGrp="1"/>
          </p:cNvSpPr>
          <p:nvPr>
            <p:ph idx="1"/>
          </p:nvPr>
        </p:nvSpPr>
        <p:spPr/>
        <p:txBody>
          <a:bodyPr>
            <a:normAutofit/>
          </a:bodyPr>
          <a:lstStyle/>
          <a:p>
            <a:r>
              <a:rPr lang="en-US" sz="2000" dirty="0"/>
              <a:t>To find a solution to the questions and build a recommender model, we need data and lots of data. Data can answer question which are unimaginable and non-answerable by humans because humans do not have the tendency to analyze such large dataset and produce analytics to find a solution.</a:t>
            </a:r>
          </a:p>
        </p:txBody>
      </p:sp>
    </p:spTree>
    <p:extLst>
      <p:ext uri="{BB962C8B-B14F-4D97-AF65-F5344CB8AC3E}">
        <p14:creationId xmlns:p14="http://schemas.microsoft.com/office/powerpoint/2010/main" val="1464846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97880-8625-449A-A68C-7E292522A6EA}"/>
              </a:ext>
            </a:extLst>
          </p:cNvPr>
          <p:cNvSpPr>
            <a:spLocks noGrp="1"/>
          </p:cNvSpPr>
          <p:nvPr>
            <p:ph type="title"/>
          </p:nvPr>
        </p:nvSpPr>
        <p:spPr/>
        <p:txBody>
          <a:bodyPr/>
          <a:lstStyle/>
          <a:p>
            <a:r>
              <a:rPr lang="en-US" dirty="0"/>
              <a:t>DATA COLLECTION</a:t>
            </a:r>
          </a:p>
        </p:txBody>
      </p:sp>
      <p:pic>
        <p:nvPicPr>
          <p:cNvPr id="4" name="Content Placeholder 3" descr="C:\Users\King\AppData\Local\Microsoft\Windows\INetCache\Content.MSO\3054AF01.tmp">
            <a:extLst>
              <a:ext uri="{FF2B5EF4-FFF2-40B4-BE49-F238E27FC236}">
                <a16:creationId xmlns:a16="http://schemas.microsoft.com/office/drawing/2014/main" id="{82F5B6BC-C0BF-4BBD-BF7B-5B9F0B2EAF0D}"/>
              </a:ext>
            </a:extLst>
          </p:cNvPr>
          <p:cNvPicPr>
            <a:picLocks noGrp="1"/>
          </p:cNvPicPr>
          <p:nvPr>
            <p:ph idx="1"/>
          </p:nvPr>
        </p:nvPicPr>
        <p:blipFill rotWithShape="1">
          <a:blip r:embed="rId2">
            <a:extLst>
              <a:ext uri="{28A0092B-C50C-407E-A947-70E740481C1C}">
                <a14:useLocalDpi xmlns:a14="http://schemas.microsoft.com/office/drawing/2010/main" val="0"/>
              </a:ext>
            </a:extLst>
          </a:blip>
          <a:srcRect t="-1" r="555" b="39515"/>
          <a:stretch/>
        </p:blipFill>
        <p:spPr bwMode="auto">
          <a:xfrm>
            <a:off x="3159422" y="2341563"/>
            <a:ext cx="5873155" cy="363378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287184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DD86ADE7-67C4-440F-AF44-3B7E6D709F63}"/>
              </a:ext>
            </a:extLst>
          </p:cNvPr>
          <p:cNvSpPr>
            <a:spLocks noGrp="1"/>
          </p:cNvSpPr>
          <p:nvPr>
            <p:ph type="title"/>
          </p:nvPr>
        </p:nvSpPr>
        <p:spPr>
          <a:xfrm>
            <a:off x="767857" y="933450"/>
            <a:ext cx="3031852" cy="1722419"/>
          </a:xfrm>
        </p:spPr>
        <p:txBody>
          <a:bodyPr/>
          <a:lstStyle/>
          <a:p>
            <a:r>
              <a:rPr lang="en-US" dirty="0"/>
              <a:t>Data acquisition</a:t>
            </a:r>
          </a:p>
        </p:txBody>
      </p:sp>
      <p:pic>
        <p:nvPicPr>
          <p:cNvPr id="4" name="Content Placeholder 3">
            <a:extLst>
              <a:ext uri="{FF2B5EF4-FFF2-40B4-BE49-F238E27FC236}">
                <a16:creationId xmlns:a16="http://schemas.microsoft.com/office/drawing/2014/main" id="{31D6371F-A70E-4065-A2EA-7FF0CE440BC2}"/>
              </a:ext>
            </a:extLst>
          </p:cNvPr>
          <p:cNvPicPr>
            <a:picLocks noGrp="1"/>
          </p:cNvPicPr>
          <p:nvPr>
            <p:ph idx="1"/>
          </p:nvPr>
        </p:nvPicPr>
        <p:blipFill>
          <a:blip r:embed="rId2"/>
          <a:stretch>
            <a:fillRect/>
          </a:stretch>
        </p:blipFill>
        <p:spPr>
          <a:xfrm>
            <a:off x="5403262" y="1179829"/>
            <a:ext cx="5646322" cy="4658216"/>
          </a:xfrm>
          <a:prstGeom prst="rect">
            <a:avLst/>
          </a:prstGeom>
          <a:noFill/>
        </p:spPr>
      </p:pic>
      <p:sp>
        <p:nvSpPr>
          <p:cNvPr id="11" name="Text Placeholder 3">
            <a:extLst>
              <a:ext uri="{FF2B5EF4-FFF2-40B4-BE49-F238E27FC236}">
                <a16:creationId xmlns:a16="http://schemas.microsoft.com/office/drawing/2014/main" id="{05C44D6C-5F30-4C6F-8292-728628215DA6}"/>
              </a:ext>
            </a:extLst>
          </p:cNvPr>
          <p:cNvSpPr>
            <a:spLocks noGrp="1"/>
          </p:cNvSpPr>
          <p:nvPr>
            <p:ph type="body" sz="half" idx="2"/>
          </p:nvPr>
        </p:nvSpPr>
        <p:spPr>
          <a:xfrm>
            <a:off x="767857" y="2836654"/>
            <a:ext cx="3031852" cy="3001392"/>
          </a:xfrm>
        </p:spPr>
        <p:txBody>
          <a:bodyPr/>
          <a:lstStyle/>
          <a:p>
            <a:r>
              <a:rPr lang="en-US" dirty="0"/>
              <a:t>Beautiful Soup is used to captured to table and remove some elements</a:t>
            </a:r>
          </a:p>
        </p:txBody>
      </p:sp>
    </p:spTree>
    <p:extLst>
      <p:ext uri="{BB962C8B-B14F-4D97-AF65-F5344CB8AC3E}">
        <p14:creationId xmlns:p14="http://schemas.microsoft.com/office/powerpoint/2010/main" val="3605408024"/>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OUR.pptx" id="{C8B94E25-33BD-45D5-BF09-DFDE6F66F827}" vid="{3906A810-667D-48F7-952C-A904CEA9ED63}"/>
    </a:ext>
  </a:extLst>
</a:theme>
</file>

<file path=docProps/app.xml><?xml version="1.0" encoding="utf-8"?>
<Properties xmlns="http://schemas.openxmlformats.org/officeDocument/2006/extended-properties" xmlns:vt="http://schemas.openxmlformats.org/officeDocument/2006/docPropsVTypes">
  <TotalTime>0</TotalTime>
  <Words>936</Words>
  <Application>Microsoft Office PowerPoint</Application>
  <PresentationFormat>Widescreen</PresentationFormat>
  <Paragraphs>33</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Franklin Gothic Book</vt:lpstr>
      <vt:lpstr>Franklin Gothic Demi</vt:lpstr>
      <vt:lpstr>Wingdings 2</vt:lpstr>
      <vt:lpstr>DividendVTI</vt:lpstr>
      <vt:lpstr>RESTAURANTS IN HONG KONG</vt:lpstr>
      <vt:lpstr>BACKGROUND</vt:lpstr>
      <vt:lpstr>PROBLEM BACKGROUND</vt:lpstr>
      <vt:lpstr>PROBLEM DESCRIPTION</vt:lpstr>
      <vt:lpstr>TARGET AUDIENCE</vt:lpstr>
      <vt:lpstr>SUCCESS RATE</vt:lpstr>
      <vt:lpstr>DATA REQUIREMENTS</vt:lpstr>
      <vt:lpstr>DATA COLLECTION</vt:lpstr>
      <vt:lpstr>Data acquisition</vt:lpstr>
      <vt:lpstr>Maps</vt:lpstr>
      <vt:lpstr>PowerPoint Presentation</vt:lpstr>
      <vt:lpstr>EXPLORE NEIGHBORHOOD</vt:lpstr>
      <vt:lpstr>MOST POPULAR TYPE OF RESTAURANTS</vt:lpstr>
      <vt:lpstr>TOTAL RESTAURANTS IN DISTRICTS</vt:lpstr>
      <vt:lpstr>PowerPoint Presentation</vt:lpstr>
      <vt:lpstr>CLUSTERING</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2020-03-19T22:59:19Z</dcterms:created>
  <dcterms:modified xsi:type="dcterms:W3CDTF">2020-03-19T23:00:37Z</dcterms:modified>
</cp:coreProperties>
</file>